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6"/>
  </p:notesMasterIdLst>
  <p:sldIdLst>
    <p:sldId id="602" r:id="rId2"/>
    <p:sldId id="513" r:id="rId3"/>
    <p:sldId id="536" r:id="rId4"/>
    <p:sldId id="531" r:id="rId5"/>
    <p:sldId id="532" r:id="rId6"/>
    <p:sldId id="535" r:id="rId7"/>
    <p:sldId id="538" r:id="rId8"/>
    <p:sldId id="539" r:id="rId9"/>
    <p:sldId id="528" r:id="rId10"/>
    <p:sldId id="533" r:id="rId11"/>
    <p:sldId id="544" r:id="rId12"/>
    <p:sldId id="534" r:id="rId13"/>
    <p:sldId id="545" r:id="rId14"/>
    <p:sldId id="529" r:id="rId15"/>
    <p:sldId id="520" r:id="rId16"/>
    <p:sldId id="530" r:id="rId17"/>
    <p:sldId id="542" r:id="rId18"/>
    <p:sldId id="524" r:id="rId19"/>
    <p:sldId id="543" r:id="rId20"/>
    <p:sldId id="525" r:id="rId21"/>
    <p:sldId id="546" r:id="rId22"/>
    <p:sldId id="547" r:id="rId23"/>
    <p:sldId id="549" r:id="rId24"/>
    <p:sldId id="548" r:id="rId25"/>
    <p:sldId id="551" r:id="rId26"/>
    <p:sldId id="552" r:id="rId27"/>
    <p:sldId id="553" r:id="rId28"/>
    <p:sldId id="526" r:id="rId29"/>
    <p:sldId id="554" r:id="rId30"/>
    <p:sldId id="555" r:id="rId31"/>
    <p:sldId id="556" r:id="rId32"/>
    <p:sldId id="562" r:id="rId33"/>
    <p:sldId id="557" r:id="rId34"/>
    <p:sldId id="558" r:id="rId35"/>
    <p:sldId id="559" r:id="rId36"/>
    <p:sldId id="563" r:id="rId37"/>
    <p:sldId id="560" r:id="rId38"/>
    <p:sldId id="564" r:id="rId39"/>
    <p:sldId id="565" r:id="rId40"/>
    <p:sldId id="566" r:id="rId41"/>
    <p:sldId id="567" r:id="rId42"/>
    <p:sldId id="568" r:id="rId43"/>
    <p:sldId id="569" r:id="rId44"/>
    <p:sldId id="583" r:id="rId45"/>
    <p:sldId id="570" r:id="rId46"/>
    <p:sldId id="579" r:id="rId47"/>
    <p:sldId id="577" r:id="rId48"/>
    <p:sldId id="572" r:id="rId49"/>
    <p:sldId id="573" r:id="rId50"/>
    <p:sldId id="574" r:id="rId51"/>
    <p:sldId id="575" r:id="rId52"/>
    <p:sldId id="576" r:id="rId53"/>
    <p:sldId id="578" r:id="rId54"/>
    <p:sldId id="580" r:id="rId55"/>
    <p:sldId id="581" r:id="rId56"/>
    <p:sldId id="582" r:id="rId57"/>
    <p:sldId id="571" r:id="rId58"/>
    <p:sldId id="584" r:id="rId59"/>
    <p:sldId id="585" r:id="rId60"/>
    <p:sldId id="586" r:id="rId61"/>
    <p:sldId id="588" r:id="rId62"/>
    <p:sldId id="587" r:id="rId63"/>
    <p:sldId id="589" r:id="rId64"/>
    <p:sldId id="592" r:id="rId65"/>
    <p:sldId id="593" r:id="rId66"/>
    <p:sldId id="595" r:id="rId67"/>
    <p:sldId id="594" r:id="rId68"/>
    <p:sldId id="591" r:id="rId69"/>
    <p:sldId id="596" r:id="rId70"/>
    <p:sldId id="597" r:id="rId71"/>
    <p:sldId id="601" r:id="rId72"/>
    <p:sldId id="600" r:id="rId73"/>
    <p:sldId id="598" r:id="rId74"/>
    <p:sldId id="561" r:id="rId75"/>
  </p:sldIdLst>
  <p:sldSz cx="9144000" cy="5143500" type="screen16x9"/>
  <p:notesSz cx="6858000" cy="9144000"/>
  <p:embeddedFontLst>
    <p:embeddedFont>
      <p:font typeface="Playfair Display" panose="020B0600000101010101" charset="0"/>
      <p:regular r:id="rId77"/>
      <p:bold r:id="rId78"/>
      <p:italic r:id="rId79"/>
      <p:boldItalic r:id="rId80"/>
    </p:embeddedFont>
    <p:embeddedFont>
      <p:font typeface="PT Serif" panose="020B0600000101010101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CA9747-73E5-408A-9015-8839BE04CEA3}">
  <a:tblStyle styleId="{16CA9747-73E5-408A-9015-8839BE04CE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7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53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98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86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5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16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16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925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758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15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578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89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5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3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20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826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43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952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591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216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797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7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37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80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204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231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84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22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42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41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185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118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9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300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59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35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991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6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029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5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76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223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92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871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2541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6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43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197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601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02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98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15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827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58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26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940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47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46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77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1368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170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02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5695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2227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3124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23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883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997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802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426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290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24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11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huuki4.github.io/deep%20learning/2016/05/20/Gradient-Descent-Algorithm-Overview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obiana.tistory.com/155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학습을 통한 </a:t>
            </a:r>
            <a:r>
              <a:rPr lang="ko-KR" altLang="en-US" sz="3200" dirty="0">
                <a:solidFill>
                  <a:srgbClr val="FF0000"/>
                </a:solidFill>
              </a:rPr>
              <a:t>문제해결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5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이항 분류 </a:t>
            </a:r>
            <a:r>
              <a:rPr lang="en-US" altLang="ko-KR" sz="2000" dirty="0"/>
              <a:t>(Binary</a:t>
            </a:r>
            <a:r>
              <a:rPr lang="ko-KR" altLang="en-US" sz="2000" dirty="0"/>
              <a:t> </a:t>
            </a:r>
            <a:r>
              <a:rPr lang="en-US" altLang="ko-KR" sz="2000" dirty="0"/>
              <a:t>Classification)	</a:t>
            </a:r>
            <a:endParaRPr lang="ko-KR" altLang="en-US" sz="2000" dirty="0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DBDE50E1-6068-4A53-B19F-D8100A2752B1}"/>
              </a:ext>
            </a:extLst>
          </p:cNvPr>
          <p:cNvSpPr txBox="1">
            <a:spLocks/>
          </p:cNvSpPr>
          <p:nvPr/>
        </p:nvSpPr>
        <p:spPr>
          <a:xfrm>
            <a:off x="1894050" y="3095668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</a:t>
            </a:r>
            <a:r>
              <a:rPr lang="ko-KR" altLang="en-US" sz="1600" dirty="0"/>
              <a:t>이거</a:t>
            </a:r>
            <a:r>
              <a:rPr lang="en-US" altLang="ko-KR" sz="1600" dirty="0"/>
              <a:t> </a:t>
            </a:r>
            <a:r>
              <a:rPr lang="ko-KR" altLang="en-US" sz="1600" dirty="0"/>
              <a:t>맞아</a:t>
            </a:r>
            <a:r>
              <a:rPr lang="en-US" altLang="ko-KR" sz="1600" dirty="0"/>
              <a:t>, </a:t>
            </a:r>
            <a:r>
              <a:rPr lang="ko-KR" altLang="en-US" sz="1600" dirty="0"/>
              <a:t>아니야</a:t>
            </a:r>
            <a:r>
              <a:rPr lang="en-US" altLang="ko-KR" sz="1600" dirty="0"/>
              <a:t>?”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두 개 중 한 개를 정해진 카테고리에서 고르는 것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여러 </a:t>
            </a:r>
            <a:r>
              <a:rPr lang="ko-KR" altLang="en-US" sz="1600" dirty="0" err="1"/>
              <a:t>입력값</a:t>
            </a:r>
            <a:r>
              <a:rPr lang="ko-KR" altLang="en-US" sz="1600" dirty="0"/>
              <a:t> 중 </a:t>
            </a:r>
            <a:r>
              <a:rPr lang="ko-KR" altLang="en-US" sz="1600" dirty="0" err="1"/>
              <a:t>맞다면</a:t>
            </a:r>
            <a:r>
              <a:rPr lang="ko-KR" altLang="en-US" sz="1600" dirty="0"/>
              <a:t> </a:t>
            </a:r>
            <a:r>
              <a:rPr lang="en-US" altLang="ko-KR" sz="1600" dirty="0"/>
              <a:t>1(true), </a:t>
            </a:r>
            <a:r>
              <a:rPr lang="ko-KR" altLang="en-US" sz="1600" dirty="0"/>
              <a:t>틀리면 </a:t>
            </a:r>
            <a:r>
              <a:rPr lang="en-US" altLang="ko-KR" sz="1600" dirty="0"/>
              <a:t>0(false) </a:t>
            </a:r>
            <a:r>
              <a:rPr lang="ko-KR" altLang="en-US" sz="1600" dirty="0"/>
              <a:t>반환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사진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고양이야 아니야</a:t>
            </a:r>
            <a:r>
              <a:rPr lang="en-US" altLang="ko-KR" sz="1600" dirty="0"/>
              <a:t>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 제품</a:t>
            </a:r>
            <a:r>
              <a:rPr lang="en-US" altLang="ko-KR" sz="1600" dirty="0"/>
              <a:t>, </a:t>
            </a:r>
            <a:r>
              <a:rPr lang="ko-KR" altLang="en-US" sz="1600" dirty="0"/>
              <a:t>불량이야 아니야</a:t>
            </a:r>
            <a:r>
              <a:rPr lang="en-US" altLang="ko-KR" sz="1600" dirty="0"/>
              <a:t>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오차함수</a:t>
            </a:r>
            <a:r>
              <a:rPr lang="en-US" altLang="ko-KR" sz="1600" dirty="0">
                <a:solidFill>
                  <a:srgbClr val="FF0000"/>
                </a:solidFill>
              </a:rPr>
              <a:t>: Binary Cross Entropy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21669-CB1E-44BA-B436-6C9CD790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36" y="3252779"/>
            <a:ext cx="2695353" cy="3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5B4350-673D-4903-A4B9-E9C99D2A61D4}"/>
              </a:ext>
            </a:extLst>
          </p:cNvPr>
          <p:cNvSpPr/>
          <p:nvPr/>
        </p:nvSpPr>
        <p:spPr>
          <a:xfrm>
            <a:off x="5380074" y="857693"/>
            <a:ext cx="2268468" cy="51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2EB80C-7470-4849-9267-15C2A1717E25}"/>
              </a:ext>
            </a:extLst>
          </p:cNvPr>
          <p:cNvSpPr/>
          <p:nvPr/>
        </p:nvSpPr>
        <p:spPr>
          <a:xfrm>
            <a:off x="5532474" y="1010093"/>
            <a:ext cx="2268468" cy="517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64961F-4552-4258-BEAB-5387BB1EF952}"/>
              </a:ext>
            </a:extLst>
          </p:cNvPr>
          <p:cNvGrpSpPr/>
          <p:nvPr/>
        </p:nvGrpSpPr>
        <p:grpSpPr>
          <a:xfrm>
            <a:off x="1594884" y="753665"/>
            <a:ext cx="6110374" cy="3636169"/>
            <a:chOff x="1594884" y="753665"/>
            <a:chExt cx="6110374" cy="36361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366ACC5-BCA8-4E7E-BB3F-AE291DBA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884" y="753665"/>
              <a:ext cx="6053658" cy="363616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183ADB6-59B2-4FF9-AC70-D8387F892D9A}"/>
                </a:ext>
              </a:extLst>
            </p:cNvPr>
            <p:cNvSpPr/>
            <p:nvPr/>
          </p:nvSpPr>
          <p:spPr>
            <a:xfrm>
              <a:off x="5959585" y="1783972"/>
              <a:ext cx="174567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36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다항 분류 </a:t>
            </a:r>
            <a:r>
              <a:rPr lang="en-US" altLang="ko-KR" sz="2000" dirty="0"/>
              <a:t>(Multi Class Classification)	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9D340-913E-4C05-B991-DCD18FA1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06" y="1211822"/>
            <a:ext cx="5491263" cy="2892345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30DA61A7-40CD-4977-9249-C8D1392D91E1}"/>
              </a:ext>
            </a:extLst>
          </p:cNvPr>
          <p:cNvSpPr txBox="1">
            <a:spLocks/>
          </p:cNvSpPr>
          <p:nvPr/>
        </p:nvSpPr>
        <p:spPr>
          <a:xfrm>
            <a:off x="1823167" y="4059294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오차함수</a:t>
            </a:r>
            <a:r>
              <a:rPr lang="en-US" altLang="ko-KR" sz="1600" dirty="0">
                <a:solidFill>
                  <a:srgbClr val="FF0000"/>
                </a:solidFill>
              </a:rPr>
              <a:t>: Categorical Cross Entropy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9E9C19-40A2-44B5-BD84-0A830BD92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553" y="4198188"/>
            <a:ext cx="2772661" cy="3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다항 분류 </a:t>
            </a:r>
            <a:r>
              <a:rPr lang="en-US" altLang="ko-KR" sz="2000" dirty="0"/>
              <a:t>(Multi Class Classification)	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127CD-B39E-48AF-B882-9BB2755C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410" y="1156242"/>
            <a:ext cx="6011936" cy="33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6717E-3A11-46EC-BBCC-B949A4BF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59" y="1708740"/>
            <a:ext cx="7278982" cy="1612384"/>
          </a:xfrm>
          <a:prstGeom prst="rect">
            <a:avLst/>
          </a:prstGeom>
        </p:spPr>
      </p:pic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AEC4ED1A-BBE6-4BD5-BD5B-BBFB9EDA29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분류 유형에 따라 사용되는 활성화 함수</a:t>
            </a:r>
            <a:r>
              <a:rPr lang="en-US" altLang="ko-KR" sz="1800" dirty="0"/>
              <a:t>/ </a:t>
            </a:r>
            <a:r>
              <a:rPr lang="ko-KR" altLang="en-US" sz="1800" dirty="0"/>
              <a:t>오차함수</a:t>
            </a: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626A9E9D-9186-4F8B-8CB6-B00ACD96C9C1}"/>
              </a:ext>
            </a:extLst>
          </p:cNvPr>
          <p:cNvSpPr txBox="1">
            <a:spLocks/>
          </p:cNvSpPr>
          <p:nvPr/>
        </p:nvSpPr>
        <p:spPr>
          <a:xfrm>
            <a:off x="2329909" y="1288131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활성화 함수</a:t>
            </a:r>
            <a:r>
              <a:rPr lang="en-US" altLang="ko-KR" sz="1400" dirty="0"/>
              <a:t>	               </a:t>
            </a:r>
            <a:r>
              <a:rPr lang="ko-KR" altLang="en-US" sz="1400" dirty="0"/>
              <a:t>오차함수 </a:t>
            </a:r>
          </a:p>
        </p:txBody>
      </p:sp>
    </p:spTree>
    <p:extLst>
      <p:ext uri="{BB962C8B-B14F-4D97-AF65-F5344CB8AC3E}">
        <p14:creationId xmlns:p14="http://schemas.microsoft.com/office/powerpoint/2010/main" val="14167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1DCBC-04FF-4B85-BAFE-37A83F85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846303"/>
            <a:ext cx="6422065" cy="34508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E2AC59-BCA7-495C-B705-A8F9BF8068B4}"/>
              </a:ext>
            </a:extLst>
          </p:cNvPr>
          <p:cNvSpPr/>
          <p:nvPr/>
        </p:nvSpPr>
        <p:spPr>
          <a:xfrm>
            <a:off x="1623236" y="2495107"/>
            <a:ext cx="645042" cy="283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65253D-E077-4F05-8A4E-1F16D5B23DF0}"/>
              </a:ext>
            </a:extLst>
          </p:cNvPr>
          <p:cNvSpPr/>
          <p:nvPr/>
        </p:nvSpPr>
        <p:spPr>
          <a:xfrm>
            <a:off x="1623235" y="3330583"/>
            <a:ext cx="1027815" cy="283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5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B7D8C-D0B4-4081-BA56-4553804A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606" y="988444"/>
            <a:ext cx="7017488" cy="30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1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Optimizers – </a:t>
            </a:r>
            <a:r>
              <a:rPr lang="ko-KR" altLang="en-US" sz="2000" dirty="0"/>
              <a:t>미분이 정말 최선일까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44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Optimizers – weight update </a:t>
            </a:r>
            <a:r>
              <a:rPr lang="ko-KR" altLang="en-US" sz="2000" dirty="0"/>
              <a:t>방법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5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B3C4BFB7-82F7-418D-9364-DBE33D4FAD62}"/>
              </a:ext>
            </a:extLst>
          </p:cNvPr>
          <p:cNvSpPr txBox="1">
            <a:spLocks/>
          </p:cNvSpPr>
          <p:nvPr/>
        </p:nvSpPr>
        <p:spPr>
          <a:xfrm>
            <a:off x="2042906" y="3613117"/>
            <a:ext cx="5904600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batch, mini-batch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Stochastic gradient descent </a:t>
            </a:r>
            <a:r>
              <a:rPr lang="en-US" altLang="ko-KR" sz="1400" dirty="0"/>
              <a:t>(</a:t>
            </a:r>
            <a:r>
              <a:rPr lang="ko-KR" altLang="en-US" sz="1400" dirty="0"/>
              <a:t>확률적 </a:t>
            </a:r>
            <a:r>
              <a:rPr lang="ko-KR" altLang="en-US" sz="1400" dirty="0" err="1"/>
              <a:t>경사하강법</a:t>
            </a:r>
            <a:r>
              <a:rPr lang="en-US" altLang="ko-KR" sz="1400" dirty="0"/>
              <a:t>)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</a:t>
            </a:r>
            <a:endParaRPr lang="en-US" altLang="ko-KR" sz="2000" dirty="0"/>
          </a:p>
          <a:p>
            <a:pPr lvl="4" algn="l">
              <a:lnSpc>
                <a:spcPct val="150000"/>
              </a:lnSpc>
            </a:pPr>
            <a:r>
              <a:rPr lang="en-US" altLang="ko-KR" sz="1600" dirty="0"/>
              <a:t>      - Learning Rate Decay</a:t>
            </a:r>
          </a:p>
          <a:p>
            <a:pPr lvl="4" algn="l">
              <a:lnSpc>
                <a:spcPct val="150000"/>
              </a:lnSpc>
            </a:pPr>
            <a:r>
              <a:rPr lang="en-US" altLang="ko-KR" sz="1600" dirty="0"/>
              <a:t>      - </a:t>
            </a:r>
            <a:r>
              <a:rPr lang="ko-KR" altLang="en-US" sz="1600" dirty="0"/>
              <a:t>각 층마다 서로 다른 값을 사용</a:t>
            </a:r>
            <a:endParaRPr lang="en-US" altLang="ko-KR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Momentum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Etc. </a:t>
            </a:r>
            <a:r>
              <a:rPr lang="ko-KR" altLang="en-US" sz="2000" dirty="0"/>
              <a:t>이 밖의 다른 최적화 방법론</a:t>
            </a:r>
            <a:endParaRPr lang="en-US" altLang="ko-KR" sz="2000" dirty="0"/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    </a:t>
            </a:r>
            <a:r>
              <a:rPr lang="en-US" altLang="ko-KR" sz="1100" dirty="0" err="1">
                <a:solidFill>
                  <a:schemeClr val="tx1"/>
                </a:solidFill>
              </a:rPr>
              <a:t>AdaGrad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Rmsprop</a:t>
            </a:r>
            <a:r>
              <a:rPr lang="en-US" altLang="ko-KR" sz="1100" dirty="0">
                <a:solidFill>
                  <a:schemeClr val="tx1"/>
                </a:solidFill>
              </a:rPr>
              <a:t> (Root Mean Square Propagation) The Adam algorithm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분류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4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3ABC4-983E-45E3-A262-16B8BEEB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6" y="1483918"/>
            <a:ext cx="5201868" cy="2651815"/>
          </a:xfrm>
          <a:prstGeom prst="rect">
            <a:avLst/>
          </a:prstGeom>
        </p:spPr>
      </p:pic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53FB9484-6A75-4E3C-8D15-1AADECA1B7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700" y="694375"/>
            <a:ext cx="5904600" cy="50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/>
              <a:t>batch</a:t>
            </a:r>
            <a:r>
              <a:rPr lang="en-US" altLang="ko-KR" sz="2000" dirty="0"/>
              <a:t> vs </a:t>
            </a:r>
            <a:r>
              <a:rPr lang="en-US" altLang="ko-KR" sz="2400" b="1" dirty="0">
                <a:solidFill>
                  <a:schemeClr val="tx1"/>
                </a:solidFill>
              </a:rPr>
              <a:t>mini-batch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41C5CB05-269D-4334-A40C-DA611B768086}"/>
              </a:ext>
            </a:extLst>
          </p:cNvPr>
          <p:cNvSpPr txBox="1">
            <a:spLocks/>
          </p:cNvSpPr>
          <p:nvPr/>
        </p:nvSpPr>
        <p:spPr>
          <a:xfrm>
            <a:off x="4564912" y="1252691"/>
            <a:ext cx="2254744" cy="55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gradient descent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ED4B0258-516C-4F66-A387-16E9A5F67243}"/>
              </a:ext>
            </a:extLst>
          </p:cNvPr>
          <p:cNvSpPr txBox="1">
            <a:spLocks/>
          </p:cNvSpPr>
          <p:nvPr/>
        </p:nvSpPr>
        <p:spPr>
          <a:xfrm>
            <a:off x="5269556" y="2893649"/>
            <a:ext cx="3257756" cy="55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stochastic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/>
              <a:t>gradient descent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53FB9484-6A75-4E3C-8D15-1AADECA1B7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700" y="947094"/>
            <a:ext cx="5904600" cy="505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Stochastic gradient descent </a:t>
            </a:r>
            <a:br>
              <a:rPr lang="en-US" altLang="ko-KR" sz="20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확률적 </a:t>
            </a:r>
            <a:r>
              <a:rPr lang="ko-KR" altLang="en-US" sz="1400" dirty="0" err="1"/>
              <a:t>경사하강법</a:t>
            </a:r>
            <a:r>
              <a:rPr lang="en-US" altLang="ko-KR" sz="1400" dirty="0"/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F87215-D7F6-4546-BA43-C1D92AE0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82" y="1788453"/>
            <a:ext cx="4561810" cy="22954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4C6ABC-8C0B-4779-8B75-59D7DE7FDA5C}"/>
              </a:ext>
            </a:extLst>
          </p:cNvPr>
          <p:cNvGrpSpPr/>
          <p:nvPr/>
        </p:nvGrpSpPr>
        <p:grpSpPr>
          <a:xfrm>
            <a:off x="5965914" y="1130834"/>
            <a:ext cx="2451971" cy="3392088"/>
            <a:chOff x="5820160" y="1308043"/>
            <a:chExt cx="2451971" cy="33920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C1A61F-A516-4CF0-91F6-109F65496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473"/>
            <a:stretch/>
          </p:blipFill>
          <p:spPr>
            <a:xfrm>
              <a:off x="5820160" y="1308043"/>
              <a:ext cx="2451971" cy="16482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8DCEB-9AEE-4BF3-9E6A-FADAB4609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80"/>
            <a:stretch/>
          </p:blipFill>
          <p:spPr>
            <a:xfrm>
              <a:off x="5820160" y="3051892"/>
              <a:ext cx="2327919" cy="1648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498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396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451019" y="531628"/>
            <a:ext cx="6347631" cy="517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학습률</a:t>
            </a:r>
            <a:r>
              <a:rPr lang="en-US" altLang="ko-KR" sz="2000" dirty="0"/>
              <a:t>(</a:t>
            </a:r>
            <a:r>
              <a:rPr lang="ko-KR" altLang="en-US" sz="2000" dirty="0"/>
              <a:t>𝝐</a:t>
            </a:r>
            <a:r>
              <a:rPr lang="en-US" altLang="ko-KR" sz="2000" dirty="0"/>
              <a:t>)</a:t>
            </a:r>
            <a:r>
              <a:rPr lang="ko-KR" altLang="en-US" sz="2000" dirty="0"/>
              <a:t>의 결정 방법 </a:t>
            </a:r>
            <a:r>
              <a:rPr lang="en-US" altLang="ko-KR" sz="2000" dirty="0"/>
              <a:t>– 1. Learning Rate Decay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D3DB5A45-6F2C-43CE-9374-413277362955}"/>
              </a:ext>
            </a:extLst>
          </p:cNvPr>
          <p:cNvSpPr txBox="1">
            <a:spLocks/>
          </p:cNvSpPr>
          <p:nvPr/>
        </p:nvSpPr>
        <p:spPr>
          <a:xfrm>
            <a:off x="1894050" y="1958338"/>
            <a:ext cx="5904600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학습 초기에 값을 크게 설정</a:t>
            </a:r>
            <a:r>
              <a:rPr lang="en-US" altLang="ko-KR" sz="1400" dirty="0"/>
              <a:t>,</a:t>
            </a:r>
            <a:r>
              <a:rPr lang="ko-KR" altLang="en-US" sz="1400" dirty="0"/>
              <a:t> 학습의 진행과 함께 </a:t>
            </a:r>
            <a:r>
              <a:rPr lang="ko-KR" altLang="en-US" sz="1400" dirty="0" err="1"/>
              <a:t>학습률</a:t>
            </a:r>
            <a:r>
              <a:rPr lang="ko-KR" altLang="en-US" sz="1400" dirty="0"/>
              <a:t> 줄이기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학습률을</a:t>
            </a:r>
            <a:r>
              <a:rPr lang="ko-KR" altLang="en-US" sz="1400" dirty="0"/>
              <a:t> 파라미터 업데이트 회수에 비례해서 작아지도록 𝝐 </a:t>
            </a:r>
            <a:r>
              <a:rPr lang="en-US" altLang="ko-KR" sz="1400" dirty="0"/>
              <a:t>= </a:t>
            </a:r>
            <a:r>
              <a:rPr lang="ko-KR" altLang="en-US" sz="1400" dirty="0"/>
              <a:t>𝝐</a:t>
            </a:r>
            <a:r>
              <a:rPr lang="en-US" altLang="ko-KR" sz="1400" dirty="0"/>
              <a:t>0/(αt)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e.g. ) </a:t>
            </a:r>
            <a:r>
              <a:rPr lang="ko-KR" altLang="en-US" sz="1200" dirty="0"/>
              <a:t>초기 상수 𝝐 </a:t>
            </a:r>
            <a:r>
              <a:rPr lang="en-US" altLang="ko-KR" sz="1200" dirty="0"/>
              <a:t>= </a:t>
            </a:r>
            <a:r>
              <a:rPr lang="ko-KR" altLang="en-US" sz="1200" dirty="0"/>
              <a:t>𝝐</a:t>
            </a:r>
            <a:r>
              <a:rPr lang="en-US" altLang="ko-KR" sz="1200" dirty="0"/>
              <a:t>0 </a:t>
            </a:r>
            <a:r>
              <a:rPr lang="ko-KR" altLang="en-US" sz="1200" dirty="0"/>
              <a:t>을 설정하고 어느 정도 학습이 진행되면 그 값을 </a:t>
            </a:r>
            <a:r>
              <a:rPr lang="en-US" altLang="ko-KR" sz="1200" dirty="0"/>
              <a:t>1/10 </a:t>
            </a:r>
            <a:r>
              <a:rPr lang="ko-KR" altLang="en-US" sz="1200" dirty="0"/>
              <a:t>로 줄여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58217-446B-4C0E-A8AD-BE22B9FD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95" y="2475733"/>
            <a:ext cx="3219007" cy="2244579"/>
          </a:xfrm>
          <a:prstGeom prst="rect">
            <a:avLst/>
          </a:prstGeom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93329374-A513-4186-93E0-6372738C3D58}"/>
              </a:ext>
            </a:extLst>
          </p:cNvPr>
          <p:cNvSpPr txBox="1">
            <a:spLocks/>
          </p:cNvSpPr>
          <p:nvPr/>
        </p:nvSpPr>
        <p:spPr>
          <a:xfrm>
            <a:off x="1894050" y="923548"/>
            <a:ext cx="6347631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정교해야 할 때와 과감해야 할 때를 구분하자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1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630866"/>
            <a:ext cx="5904600" cy="517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/>
              <a:t>학습률</a:t>
            </a:r>
            <a:r>
              <a:rPr lang="en-US" altLang="ko-KR" sz="1800" dirty="0"/>
              <a:t>(</a:t>
            </a:r>
            <a:r>
              <a:rPr lang="ko-KR" altLang="en-US" sz="1800" dirty="0"/>
              <a:t>𝝐</a:t>
            </a:r>
            <a:r>
              <a:rPr lang="en-US" altLang="ko-KR" sz="1800" dirty="0"/>
              <a:t>)</a:t>
            </a:r>
            <a:r>
              <a:rPr lang="ko-KR" altLang="en-US" sz="1800" dirty="0"/>
              <a:t>의 결정 방법 </a:t>
            </a:r>
            <a:r>
              <a:rPr lang="en-US" altLang="ko-KR" sz="1800" dirty="0"/>
              <a:t>– 2. </a:t>
            </a:r>
            <a:r>
              <a:rPr lang="ko-KR" altLang="en-US" sz="1800" dirty="0"/>
              <a:t>각 층마다 서로 다른 값 쓰기</a:t>
            </a:r>
            <a:r>
              <a:rPr lang="en-US" altLang="ko-KR" sz="1800" dirty="0"/>
              <a:t> 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D3DB5A45-6F2C-43CE-9374-413277362955}"/>
              </a:ext>
            </a:extLst>
          </p:cNvPr>
          <p:cNvSpPr txBox="1">
            <a:spLocks/>
          </p:cNvSpPr>
          <p:nvPr/>
        </p:nvSpPr>
        <p:spPr>
          <a:xfrm>
            <a:off x="1894050" y="2571750"/>
            <a:ext cx="5904600" cy="51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dirty="0"/>
              <a:t>각 층의 </a:t>
            </a:r>
            <a:r>
              <a:rPr lang="en-US" altLang="ko-KR" sz="1400" dirty="0"/>
              <a:t>weight </a:t>
            </a:r>
            <a:r>
              <a:rPr lang="ko-KR" altLang="en-US" sz="1400" dirty="0"/>
              <a:t>업데이트 속도가 비슷하게 되도록 만드는 것이 목표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en-US" altLang="ko-KR" sz="1400" dirty="0"/>
              <a:t>e.g. )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– </a:t>
            </a:r>
            <a:r>
              <a:rPr lang="ko-KR" altLang="en-US" sz="1400" dirty="0"/>
              <a:t>출력에 가까운 층 </a:t>
            </a:r>
            <a:r>
              <a:rPr lang="en-US" altLang="ko-KR" sz="1400" dirty="0"/>
              <a:t>: </a:t>
            </a:r>
            <a:r>
              <a:rPr lang="ko-KR" altLang="en-US" sz="1400" dirty="0"/>
              <a:t>작게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– </a:t>
            </a:r>
            <a:r>
              <a:rPr lang="ko-KR" altLang="en-US" sz="1400" dirty="0"/>
              <a:t>입력에 가까운 층 </a:t>
            </a:r>
            <a:r>
              <a:rPr lang="en-US" altLang="ko-KR" sz="1400" dirty="0"/>
              <a:t>: </a:t>
            </a:r>
            <a:r>
              <a:rPr lang="ko-KR" altLang="en-US" sz="1400" dirty="0"/>
              <a:t>크게</a:t>
            </a:r>
          </a:p>
        </p:txBody>
      </p:sp>
    </p:spTree>
    <p:extLst>
      <p:ext uri="{BB962C8B-B14F-4D97-AF65-F5344CB8AC3E}">
        <p14:creationId xmlns:p14="http://schemas.microsoft.com/office/powerpoint/2010/main" val="250179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Stochastic Gradient Descent (SGD)</a:t>
            </a:r>
            <a:r>
              <a:rPr lang="ko-KR" altLang="en-US" sz="2000" dirty="0"/>
              <a:t>의 문제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D78EE-3AC2-4696-96C1-4A171CA6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29" y="1697113"/>
            <a:ext cx="7180742" cy="1894697"/>
          </a:xfrm>
          <a:prstGeom prst="rect">
            <a:avLst/>
          </a:prstGeom>
        </p:spPr>
      </p:pic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73763DEF-7FF2-4CB3-83F2-2FE9282720C6}"/>
              </a:ext>
            </a:extLst>
          </p:cNvPr>
          <p:cNvSpPr txBox="1">
            <a:spLocks/>
          </p:cNvSpPr>
          <p:nvPr/>
        </p:nvSpPr>
        <p:spPr>
          <a:xfrm>
            <a:off x="1701216" y="3533553"/>
            <a:ext cx="5904600" cy="5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Weight </a:t>
            </a:r>
            <a:r>
              <a:rPr lang="ko-KR" altLang="en-US" sz="2000" dirty="0"/>
              <a:t>진동 </a:t>
            </a:r>
            <a:r>
              <a:rPr lang="en-US" altLang="ko-KR" sz="2000" dirty="0"/>
              <a:t>(weight oscillation)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717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그래서</a:t>
            </a:r>
            <a:r>
              <a:rPr lang="en-US" altLang="ko-KR" sz="2000" dirty="0"/>
              <a:t> </a:t>
            </a:r>
            <a:r>
              <a:rPr lang="ko-KR" altLang="en-US" sz="2000" dirty="0"/>
              <a:t>도입된 개념 </a:t>
            </a:r>
            <a:r>
              <a:rPr lang="en-US" altLang="ko-KR" sz="2000" dirty="0"/>
              <a:t>- Momentum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F55599-A0B0-4F3C-A81C-A3B1B7DF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65" y="1488917"/>
            <a:ext cx="3564233" cy="149658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6F278C4-9224-461C-BCEB-AD1AFE8F22E2}"/>
              </a:ext>
            </a:extLst>
          </p:cNvPr>
          <p:cNvGrpSpPr/>
          <p:nvPr/>
        </p:nvGrpSpPr>
        <p:grpSpPr>
          <a:xfrm>
            <a:off x="2593465" y="3287183"/>
            <a:ext cx="4027074" cy="821947"/>
            <a:chOff x="1282117" y="2929215"/>
            <a:chExt cx="4027074" cy="8219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B284E6-DCEA-41B3-85DE-931CF832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2117" y="2929215"/>
              <a:ext cx="3750627" cy="5949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5C003E-3D7E-4458-B2AE-88E887C8BF92}"/>
                </a:ext>
              </a:extLst>
            </p:cNvPr>
            <p:cNvSpPr/>
            <p:nvPr/>
          </p:nvSpPr>
          <p:spPr>
            <a:xfrm>
              <a:off x="4297650" y="3226678"/>
              <a:ext cx="1011541" cy="524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74;p15">
            <a:extLst>
              <a:ext uri="{FF2B5EF4-FFF2-40B4-BE49-F238E27FC236}">
                <a16:creationId xmlns:a16="http://schemas.microsoft.com/office/drawing/2014/main" id="{1EE455C8-DC21-48AE-884C-ED9A5D88118C}"/>
              </a:ext>
            </a:extLst>
          </p:cNvPr>
          <p:cNvSpPr txBox="1">
            <a:spLocks/>
          </p:cNvSpPr>
          <p:nvPr/>
        </p:nvSpPr>
        <p:spPr>
          <a:xfrm>
            <a:off x="2593465" y="1015062"/>
            <a:ext cx="5904600" cy="5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지금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변화할 양에 이전 변화량을 반영하자</a:t>
            </a:r>
          </a:p>
        </p:txBody>
      </p:sp>
    </p:spTree>
    <p:extLst>
      <p:ext uri="{BB962C8B-B14F-4D97-AF65-F5344CB8AC3E}">
        <p14:creationId xmlns:p14="http://schemas.microsoft.com/office/powerpoint/2010/main" val="68274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67069"/>
            <a:ext cx="5904600" cy="5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그래서</a:t>
            </a:r>
            <a:r>
              <a:rPr lang="en-US" altLang="ko-KR" sz="2000" dirty="0"/>
              <a:t> </a:t>
            </a:r>
            <a:r>
              <a:rPr lang="ko-KR" altLang="en-US" sz="2000" dirty="0"/>
              <a:t>도입된 개념 </a:t>
            </a:r>
            <a:r>
              <a:rPr lang="en-US" altLang="ko-KR" sz="2000" dirty="0"/>
              <a:t>- Momentum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502D99-ECCF-4290-B47E-A60B97DA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56" y="1692241"/>
            <a:ext cx="2903159" cy="1759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6648B-8251-476F-AFD0-3B9C771B5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85" y="1300122"/>
            <a:ext cx="2686826" cy="25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65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Etc. </a:t>
            </a:r>
            <a:r>
              <a:rPr lang="ko-KR" altLang="en-US" sz="2000" dirty="0"/>
              <a:t>이 밖의 다른 최적화 방법론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1000" dirty="0">
                <a:hlinkClick r:id="rId3"/>
              </a:rPr>
              <a:t>http://shuuki4.github.io/deep%20learning/2016/05/20/Gradient-Descent-Algorithm-Overview.html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0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학습이 끝난 뒤에</a:t>
            </a:r>
            <a:r>
              <a:rPr lang="en-US" altLang="ko-KR" sz="2000" dirty="0"/>
              <a:t>?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65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분류 문제들과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205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3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일반화 작업</a:t>
            </a:r>
            <a:r>
              <a:rPr lang="en-US" altLang="ko-KR" sz="2000" dirty="0"/>
              <a:t>!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99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4570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6563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00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814D82-DF2A-4027-893C-6730A3F37B64}"/>
              </a:ext>
            </a:extLst>
          </p:cNvPr>
          <p:cNvSpPr/>
          <p:nvPr/>
        </p:nvSpPr>
        <p:spPr>
          <a:xfrm>
            <a:off x="2913321" y="2332074"/>
            <a:ext cx="1013637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74;p15">
            <a:extLst>
              <a:ext uri="{FF2B5EF4-FFF2-40B4-BE49-F238E27FC236}">
                <a16:creationId xmlns:a16="http://schemas.microsoft.com/office/drawing/2014/main" id="{F529D610-B4C5-46B2-9E47-DBFF4D0EE4B4}"/>
              </a:ext>
            </a:extLst>
          </p:cNvPr>
          <p:cNvSpPr txBox="1">
            <a:spLocks/>
          </p:cNvSpPr>
          <p:nvPr/>
        </p:nvSpPr>
        <p:spPr>
          <a:xfrm>
            <a:off x="1162500" y="3951978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모델</a:t>
            </a:r>
            <a:r>
              <a:rPr lang="en-US" altLang="ko-KR" sz="1600" dirty="0"/>
              <a:t> </a:t>
            </a:r>
            <a:r>
              <a:rPr lang="ko-KR" altLang="en-US" sz="1600" dirty="0"/>
              <a:t>학습에 쓰는 </a:t>
            </a:r>
            <a:r>
              <a:rPr lang="en-US" altLang="ko-KR" sz="1600" dirty="0"/>
              <a:t>dataset : </a:t>
            </a:r>
            <a:r>
              <a:rPr lang="ko-KR" altLang="en-US" sz="1600" dirty="0"/>
              <a:t>모델 학습에는 딱 요것만 쓴다</a:t>
            </a:r>
            <a:r>
              <a:rPr lang="en-US" altLang="ko-K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1013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7023F5-F475-4D5B-BBF6-9C74194EB5FD}"/>
              </a:ext>
            </a:extLst>
          </p:cNvPr>
          <p:cNvSpPr/>
          <p:nvPr/>
        </p:nvSpPr>
        <p:spPr>
          <a:xfrm>
            <a:off x="4065180" y="2357656"/>
            <a:ext cx="1102243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D56E18CB-0863-40FA-929D-F9B86871AEDD}"/>
              </a:ext>
            </a:extLst>
          </p:cNvPr>
          <p:cNvSpPr txBox="1">
            <a:spLocks/>
          </p:cNvSpPr>
          <p:nvPr/>
        </p:nvSpPr>
        <p:spPr>
          <a:xfrm>
            <a:off x="3202511" y="3878611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/>
              <a:t>학습이 이미 완료된 모델을 검증하기위한 </a:t>
            </a:r>
            <a:r>
              <a:rPr lang="en-US" altLang="ko-KR" sz="16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510702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542712"/>
            <a:ext cx="5904600" cy="609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Generalization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C24D78A1-520A-4FD3-B683-CBA2397EFD5F}"/>
              </a:ext>
            </a:extLst>
          </p:cNvPr>
          <p:cNvSpPr txBox="1">
            <a:spLocks/>
          </p:cNvSpPr>
          <p:nvPr/>
        </p:nvSpPr>
        <p:spPr>
          <a:xfrm>
            <a:off x="1619700" y="1152255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/>
              <a:t>training </a:t>
            </a:r>
            <a:r>
              <a:rPr lang="ko-KR" altLang="en-US" sz="1600" dirty="0"/>
              <a:t>에 사용되지 않은 </a:t>
            </a:r>
            <a:r>
              <a:rPr lang="en-US" altLang="ko-KR" sz="1600" dirty="0"/>
              <a:t>data </a:t>
            </a:r>
            <a:r>
              <a:rPr lang="ko-KR" altLang="en-US" sz="1600" dirty="0"/>
              <a:t>에 대한 성능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843E-D03B-44DC-8D21-7391B090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88" y="1855403"/>
            <a:ext cx="3165623" cy="21358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7023F5-F475-4D5B-BBF6-9C74194EB5FD}"/>
              </a:ext>
            </a:extLst>
          </p:cNvPr>
          <p:cNvSpPr/>
          <p:nvPr/>
        </p:nvSpPr>
        <p:spPr>
          <a:xfrm>
            <a:off x="5142612" y="2371341"/>
            <a:ext cx="1102243" cy="1659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82977C60-E42A-482B-BF34-2968F399D32A}"/>
              </a:ext>
            </a:extLst>
          </p:cNvPr>
          <p:cNvSpPr txBox="1">
            <a:spLocks/>
          </p:cNvSpPr>
          <p:nvPr/>
        </p:nvSpPr>
        <p:spPr>
          <a:xfrm>
            <a:off x="5346729" y="4241678"/>
            <a:ext cx="5904600" cy="60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/>
              <a:t>학습과 검증이 완료된 </a:t>
            </a:r>
            <a:endParaRPr lang="en-US" altLang="ko-KR" sz="1600" dirty="0"/>
          </a:p>
          <a:p>
            <a:pPr algn="l">
              <a:lnSpc>
                <a:spcPct val="150000"/>
              </a:lnSpc>
            </a:pPr>
            <a:r>
              <a:rPr lang="ko-KR" altLang="en-US" sz="1600" dirty="0"/>
              <a:t>모델의 성능을 평가하기위한 </a:t>
            </a:r>
            <a:r>
              <a:rPr lang="en-US" altLang="ko-KR" sz="16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4932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않는데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5875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 :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학습에 관여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 : </a:t>
            </a:r>
            <a:r>
              <a:rPr lang="ko-KR" altLang="en-US" sz="1400" dirty="0">
                <a:solidFill>
                  <a:srgbClr val="FF0000"/>
                </a:solidFill>
              </a:rPr>
              <a:t>학습에 관여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않지만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2DDFA6F-F009-4550-9F64-3CAEAC47E78D}"/>
              </a:ext>
            </a:extLst>
          </p:cNvPr>
          <p:cNvSpPr/>
          <p:nvPr/>
        </p:nvSpPr>
        <p:spPr>
          <a:xfrm>
            <a:off x="652130" y="1744608"/>
            <a:ext cx="2360428" cy="2033494"/>
          </a:xfrm>
          <a:prstGeom prst="wedgeEllipseCallout">
            <a:avLst>
              <a:gd name="adj1" fmla="val 55503"/>
              <a:gd name="adj2" fmla="val -3464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i="0" dirty="0">
                <a:solidFill>
                  <a:srgbClr val="222222"/>
                </a:solidFill>
                <a:effectLst/>
                <a:latin typeface="Noto Sans"/>
              </a:rPr>
              <a:t>최종 모델을 선정하기 위한 성능 평가에 관여</a:t>
            </a:r>
            <a:endParaRPr lang="en-US" altLang="ko-KR" sz="1200" b="0" i="0" dirty="0">
              <a:solidFill>
                <a:srgbClr val="222222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71090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Validation Set :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학습에 관여</a:t>
            </a:r>
            <a:br>
              <a:rPr lang="en-US" altLang="ko-KR" sz="2000" dirty="0"/>
            </a:br>
            <a:r>
              <a:rPr lang="en-US" altLang="ko-KR" sz="2000" dirty="0"/>
              <a:t>vs</a:t>
            </a:r>
            <a:br>
              <a:rPr lang="en-US" altLang="ko-KR" sz="2000" dirty="0"/>
            </a:br>
            <a:r>
              <a:rPr lang="en-US" altLang="ko-KR" sz="2000" dirty="0"/>
              <a:t>Test Set : </a:t>
            </a:r>
            <a:r>
              <a:rPr lang="ko-KR" altLang="en-US" sz="1400" dirty="0">
                <a:solidFill>
                  <a:srgbClr val="FF0000"/>
                </a:solidFill>
              </a:rPr>
              <a:t>학습에 관여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9498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둘 다 학습에 쓰이지는 않지만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2DDFA6F-F009-4550-9F64-3CAEAC47E78D}"/>
              </a:ext>
            </a:extLst>
          </p:cNvPr>
          <p:cNvSpPr/>
          <p:nvPr/>
        </p:nvSpPr>
        <p:spPr>
          <a:xfrm>
            <a:off x="865886" y="2637327"/>
            <a:ext cx="2360428" cy="2033494"/>
          </a:xfrm>
          <a:prstGeom prst="wedgeEllipseCallout">
            <a:avLst>
              <a:gd name="adj1" fmla="val 55503"/>
              <a:gd name="adj2" fmla="val -34640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0" i="0" dirty="0">
                <a:solidFill>
                  <a:srgbClr val="222222"/>
                </a:solidFill>
                <a:effectLst/>
                <a:latin typeface="Noto Sans"/>
              </a:rPr>
              <a:t>training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Noto Sans"/>
              </a:rPr>
              <a:t>이 된 여러가지 모델 중 가장 좋은 하나의 모델을 고르기 위한 셋</a:t>
            </a:r>
          </a:p>
          <a:p>
            <a:pPr algn="ctr"/>
            <a:endParaRPr lang="en-US" altLang="ko-KR" sz="1050" b="0" i="0" dirty="0">
              <a:solidFill>
                <a:srgbClr val="222222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8194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근데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 </a:t>
            </a:r>
            <a:r>
              <a:rPr lang="ko-KR" altLang="en-US" sz="2000" dirty="0">
                <a:solidFill>
                  <a:schemeClr val="tx1"/>
                </a:solidFill>
              </a:rPr>
              <a:t>한 결과를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검증에 테스트까지 한다고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705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분류 문제들</a:t>
            </a:r>
            <a:r>
              <a:rPr lang="ko-KR" altLang="en-US" sz="2000" dirty="0"/>
              <a:t>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63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</a:t>
            </a:r>
            <a:r>
              <a:rPr lang="ko-KR" altLang="en-US" sz="2000" dirty="0">
                <a:solidFill>
                  <a:schemeClr val="tx1"/>
                </a:solidFill>
              </a:rPr>
              <a:t>하면 끝나는 거 아니었나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Training</a:t>
            </a:r>
            <a:r>
              <a:rPr lang="ko-KR" altLang="en-US" sz="2000" dirty="0">
                <a:solidFill>
                  <a:schemeClr val="tx1"/>
                </a:solidFill>
              </a:rPr>
              <a:t>이 완벽하게 끝나지 않을 수도 있어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742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89205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600" dirty="0" err="1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ㅖ</a:t>
            </a:r>
            <a:endParaRPr lang="en-US" altLang="ko-KR" sz="9600" dirty="0">
              <a:solidFill>
                <a:schemeClr val="tx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46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217612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505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37474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873576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120F34-C15A-408C-9FCC-D02A06225A40}"/>
              </a:ext>
            </a:extLst>
          </p:cNvPr>
          <p:cNvGrpSpPr/>
          <p:nvPr/>
        </p:nvGrpSpPr>
        <p:grpSpPr>
          <a:xfrm>
            <a:off x="1169580" y="1292291"/>
            <a:ext cx="5564987" cy="2790611"/>
            <a:chOff x="353503" y="980403"/>
            <a:chExt cx="8472135" cy="3745084"/>
          </a:xfrm>
        </p:grpSpPr>
        <p:sp>
          <p:nvSpPr>
            <p:cNvPr id="17" name="Google Shape;89;p17">
              <a:extLst>
                <a:ext uri="{FF2B5EF4-FFF2-40B4-BE49-F238E27FC236}">
                  <a16:creationId xmlns:a16="http://schemas.microsoft.com/office/drawing/2014/main" id="{D18180B3-EC90-426A-A03F-4D79BB542B86}"/>
                </a:ext>
              </a:extLst>
            </p:cNvPr>
            <p:cNvSpPr txBox="1">
              <a:spLocks/>
            </p:cNvSpPr>
            <p:nvPr/>
          </p:nvSpPr>
          <p:spPr>
            <a:xfrm>
              <a:off x="4262208" y="4299335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100" b="0" i="0" u="none" strike="noStrike" cap="none">
                  <a:solidFill>
                    <a:schemeClr val="accent3"/>
                  </a:solidFill>
                  <a:latin typeface="PT Serif"/>
                  <a:ea typeface="PT Serif"/>
                  <a:cs typeface="PT Serif"/>
                  <a:sym typeface="PT Serif"/>
                </a:defRPr>
              </a:lvl9pPr>
            </a:lstStyle>
            <a:p>
              <a:fld id="{00000000-1234-1234-1234-123412341234}" type="slidenum">
                <a:rPr lang="en" smtClean="0"/>
                <a:pPr/>
                <a:t>45</a:t>
              </a:fld>
              <a:endParaRPr lang="en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DF643B-1189-4127-8A2B-E4647FED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03" y="980403"/>
              <a:ext cx="6844551" cy="29908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171840-B0E6-4C54-BBDD-5B5AE42D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263" y="1908322"/>
              <a:ext cx="3762375" cy="54292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9DAD39-8DC3-44CA-BFA2-10DED93810DB}"/>
                </a:ext>
              </a:extLst>
            </p:cNvPr>
            <p:cNvSpPr/>
            <p:nvPr/>
          </p:nvSpPr>
          <p:spPr>
            <a:xfrm>
              <a:off x="7113387" y="1538319"/>
              <a:ext cx="364067" cy="29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85DBE07-B22A-4494-8B7A-CA99BE76C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268"/>
            <a:stretch/>
          </p:blipFill>
          <p:spPr>
            <a:xfrm>
              <a:off x="1477407" y="3922091"/>
              <a:ext cx="4356293" cy="803396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AC28EA1-A9D6-44B3-B69A-AE03C6431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7" t="14744" r="52828" b="57069"/>
          <a:stretch/>
        </p:blipFill>
        <p:spPr>
          <a:xfrm>
            <a:off x="5729432" y="2332540"/>
            <a:ext cx="2594344" cy="8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E56E67-C2FE-4FCD-AC59-1019A016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22"/>
          <a:stretch/>
        </p:blipFill>
        <p:spPr>
          <a:xfrm>
            <a:off x="5759847" y="1073137"/>
            <a:ext cx="2483930" cy="3161532"/>
          </a:xfrm>
          <a:prstGeom prst="rect">
            <a:avLst/>
          </a:prstGeom>
        </p:spPr>
      </p:pic>
      <p:sp>
        <p:nvSpPr>
          <p:cNvPr id="12" name="Google Shape;74;p15">
            <a:extLst>
              <a:ext uri="{FF2B5EF4-FFF2-40B4-BE49-F238E27FC236}">
                <a16:creationId xmlns:a16="http://schemas.microsoft.com/office/drawing/2014/main" id="{D99BDDCC-788D-482C-BE33-BDF0E5AC3E9F}"/>
              </a:ext>
            </a:extLst>
          </p:cNvPr>
          <p:cNvSpPr txBox="1">
            <a:spLocks/>
          </p:cNvSpPr>
          <p:nvPr/>
        </p:nvSpPr>
        <p:spPr>
          <a:xfrm>
            <a:off x="785310" y="2976033"/>
            <a:ext cx="5904600" cy="58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의 값을 최초에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값으로 초기화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Training</a:t>
            </a:r>
            <a:r>
              <a:rPr lang="ko-KR" altLang="en-US" sz="1400" dirty="0"/>
              <a:t>마다</a:t>
            </a:r>
            <a:r>
              <a:rPr lang="en-US" altLang="ko-KR" sz="1400" dirty="0"/>
              <a:t>, network</a:t>
            </a:r>
            <a:r>
              <a:rPr lang="ko-KR" altLang="en-US" sz="1400" dirty="0"/>
              <a:t>는 이 </a:t>
            </a:r>
            <a:r>
              <a:rPr lang="en-US" altLang="ko-KR" sz="1400" dirty="0"/>
              <a:t>weight</a:t>
            </a:r>
            <a:r>
              <a:rPr lang="ko-KR" altLang="en-US" sz="1400" dirty="0"/>
              <a:t>를 </a:t>
            </a:r>
            <a:endParaRPr lang="en-US" altLang="ko-KR" sz="1400" dirty="0"/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ko-KR" altLang="en-US" sz="1400" dirty="0"/>
              <a:t>에러가 줄어드는 방향으로 조금씩 재조정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어디까지 재조정</a:t>
            </a:r>
            <a:r>
              <a:rPr lang="en-US" altLang="ko-KR" sz="1400" dirty="0"/>
              <a:t>? Error </a:t>
            </a:r>
            <a:r>
              <a:rPr lang="ko-KR" altLang="en-US" sz="1400" dirty="0"/>
              <a:t>함수의 최소점이 될 때까지</a:t>
            </a:r>
            <a:endParaRPr lang="en-US" altLang="ko-KR" sz="1400" dirty="0"/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Error </a:t>
            </a:r>
            <a:r>
              <a:rPr lang="ko-KR" altLang="en-US" sz="1400" dirty="0" err="1"/>
              <a:t>함수값을</a:t>
            </a:r>
            <a:r>
              <a:rPr lang="ko-KR" altLang="en-US" sz="1400" dirty="0"/>
              <a:t> 최소로 만드는 </a:t>
            </a:r>
            <a:r>
              <a:rPr lang="en-US" altLang="ko-KR" sz="1400" dirty="0"/>
              <a:t>w</a:t>
            </a:r>
            <a:r>
              <a:rPr lang="ko-KR" altLang="en-US" sz="1400" dirty="0"/>
              <a:t>가 우리가 바라는 </a:t>
            </a:r>
            <a:r>
              <a:rPr lang="en-US" altLang="ko-KR" sz="1400" dirty="0"/>
              <a:t>weight!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493D2-A664-4E18-8865-4DCCB851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6" y="3557224"/>
            <a:ext cx="4779661" cy="5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726026" y="3033290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수없이 많은 노드들이 학습되는 </a:t>
            </a:r>
            <a:r>
              <a:rPr lang="en-US" altLang="ko-KR" sz="1400" dirty="0">
                <a:solidFill>
                  <a:schemeClr val="tx1"/>
                </a:solidFill>
              </a:rPr>
              <a:t>Deep Neural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72050-B232-489F-9BBB-26BDF42BE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3"/>
          <a:stretch/>
        </p:blipFill>
        <p:spPr>
          <a:xfrm>
            <a:off x="1462169" y="1184687"/>
            <a:ext cx="6432314" cy="15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20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362162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수없이 많은 노드들이 수없이 </a:t>
            </a:r>
            <a:r>
              <a:rPr lang="ko-KR" altLang="en-US" sz="1400" dirty="0">
                <a:solidFill>
                  <a:srgbClr val="FF0000"/>
                </a:solidFill>
              </a:rPr>
              <a:t>곱해지고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더해지는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Deep Neural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BC37B5-371A-483B-B31F-AD3023577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1"/>
          <a:stretch/>
        </p:blipFill>
        <p:spPr>
          <a:xfrm>
            <a:off x="1714500" y="1404938"/>
            <a:ext cx="5715000" cy="2117984"/>
          </a:xfrm>
          <a:prstGeom prst="rect">
            <a:avLst/>
          </a:prstGeom>
        </p:spPr>
      </p:pic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27A9A994-67D9-4CD0-AD3E-DD24C658E3AE}"/>
              </a:ext>
            </a:extLst>
          </p:cNvPr>
          <p:cNvSpPr txBox="1">
            <a:spLocks/>
          </p:cNvSpPr>
          <p:nvPr/>
        </p:nvSpPr>
        <p:spPr>
          <a:xfrm>
            <a:off x="1619700" y="402073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여기서 만약  활성화 함수 </a:t>
            </a:r>
            <a:r>
              <a:rPr lang="ko-KR" altLang="en-US" sz="1100" b="1" dirty="0" err="1">
                <a:solidFill>
                  <a:schemeClr val="tx1"/>
                </a:solidFill>
              </a:rPr>
              <a:t>미분값이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r>
              <a:rPr lang="ko-KR" altLang="en-US" sz="1100" b="1" dirty="0">
                <a:solidFill>
                  <a:schemeClr val="tx1"/>
                </a:solidFill>
              </a:rPr>
              <a:t>보다 크고 </a:t>
            </a:r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r>
              <a:rPr lang="ko-KR" altLang="en-US" sz="1100" b="1" dirty="0">
                <a:solidFill>
                  <a:schemeClr val="tx1"/>
                </a:solidFill>
              </a:rPr>
              <a:t>보다 작다면</a:t>
            </a:r>
            <a:r>
              <a:rPr lang="en-US" altLang="ko-KR" sz="1100" b="1" dirty="0">
                <a:solidFill>
                  <a:schemeClr val="tx1"/>
                </a:solidFill>
              </a:rPr>
              <a:t>?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1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301180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0.0001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(0</a:t>
            </a:r>
            <a:r>
              <a:rPr lang="ko-KR" altLang="en-US" sz="1400" dirty="0">
                <a:solidFill>
                  <a:schemeClr val="tx1"/>
                </a:solidFill>
              </a:rPr>
              <a:t>에 수렴</a:t>
            </a:r>
            <a:r>
              <a:rPr lang="en-US" altLang="ko-KR" sz="1400" dirty="0">
                <a:solidFill>
                  <a:schemeClr val="tx1"/>
                </a:solidFill>
              </a:rPr>
              <a:t>..)</a:t>
            </a:r>
          </a:p>
        </p:txBody>
      </p:sp>
      <p:sp>
        <p:nvSpPr>
          <p:cNvPr id="7" name="Google Shape;74;p15">
            <a:extLst>
              <a:ext uri="{FF2B5EF4-FFF2-40B4-BE49-F238E27FC236}">
                <a16:creationId xmlns:a16="http://schemas.microsoft.com/office/drawing/2014/main" id="{27A9A994-67D9-4CD0-AD3E-DD24C658E3AE}"/>
              </a:ext>
            </a:extLst>
          </p:cNvPr>
          <p:cNvSpPr txBox="1">
            <a:spLocks/>
          </p:cNvSpPr>
          <p:nvPr/>
        </p:nvSpPr>
        <p:spPr>
          <a:xfrm>
            <a:off x="1619700" y="402073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여기서 만약 활성화 함수 </a:t>
            </a:r>
            <a:r>
              <a:rPr lang="ko-KR" altLang="en-US" sz="1100" b="1" dirty="0" err="1">
                <a:solidFill>
                  <a:schemeClr val="tx1"/>
                </a:solidFill>
              </a:rPr>
              <a:t>미분값이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r>
              <a:rPr lang="ko-KR" altLang="en-US" sz="1100" b="1" dirty="0">
                <a:solidFill>
                  <a:schemeClr val="tx1"/>
                </a:solidFill>
              </a:rPr>
              <a:t>보다 크고 </a:t>
            </a:r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r>
              <a:rPr lang="ko-KR" altLang="en-US" sz="1100" b="1" dirty="0">
                <a:solidFill>
                  <a:schemeClr val="tx1"/>
                </a:solidFill>
              </a:rPr>
              <a:t>보다 작다면</a:t>
            </a:r>
            <a:r>
              <a:rPr lang="en-US" altLang="ko-KR" sz="1100" b="1" dirty="0">
                <a:solidFill>
                  <a:schemeClr val="tx1"/>
                </a:solidFill>
              </a:rPr>
              <a:t>?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Regression, Binary Classification, Multi-Class Classification</a:t>
            </a:r>
            <a:r>
              <a:rPr lang="ko-KR" altLang="en-US" sz="2000" dirty="0"/>
              <a:t>과</a:t>
            </a:r>
            <a:br>
              <a:rPr lang="en-US" altLang="ko-KR" sz="2000" dirty="0"/>
            </a:br>
            <a:r>
              <a:rPr lang="ko-KR" altLang="en-US" sz="2000" dirty="0"/>
              <a:t>더 다양한 목적함수</a:t>
            </a:r>
            <a:r>
              <a:rPr lang="en-US" altLang="ko-KR" sz="2000" dirty="0"/>
              <a:t>(</a:t>
            </a:r>
            <a:r>
              <a:rPr lang="ko-KR" altLang="en-US" sz="2000" dirty="0"/>
              <a:t>오차함수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748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31516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보다 크고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보다 작은 </a:t>
            </a:r>
            <a:r>
              <a:rPr lang="en-US" altLang="ko-KR" sz="1400" dirty="0">
                <a:solidFill>
                  <a:schemeClr val="tx1"/>
                </a:solidFill>
              </a:rPr>
              <a:t>weight</a:t>
            </a:r>
            <a:r>
              <a:rPr lang="ko-KR" altLang="en-US" sz="1400" dirty="0">
                <a:solidFill>
                  <a:schemeClr val="tx1"/>
                </a:solidFill>
              </a:rPr>
              <a:t>가 지속적으로 곱해지면서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 err="1">
                <a:solidFill>
                  <a:schemeClr val="tx1"/>
                </a:solidFill>
              </a:rPr>
              <a:t>해야할</a:t>
            </a:r>
            <a:r>
              <a:rPr lang="ko-KR" altLang="en-US" sz="1400" dirty="0">
                <a:solidFill>
                  <a:schemeClr val="tx1"/>
                </a:solidFill>
              </a:rPr>
              <a:t> 양 </a:t>
            </a:r>
            <a:r>
              <a:rPr lang="en-US" altLang="ko-KR" sz="1400" dirty="0">
                <a:solidFill>
                  <a:schemeClr val="tx1"/>
                </a:solidFill>
              </a:rPr>
              <a:t>(delta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weight)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에 수렴하는 현상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20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7C4148-9B9D-4722-B5B1-E5FA4D96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93" y="1997057"/>
            <a:ext cx="3501316" cy="2685941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145747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보다 크고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보다 작은 </a:t>
            </a:r>
            <a:r>
              <a:rPr lang="en-US" altLang="ko-KR" sz="1400" dirty="0">
                <a:solidFill>
                  <a:schemeClr val="tx1"/>
                </a:solidFill>
              </a:rPr>
              <a:t>weight</a:t>
            </a:r>
            <a:r>
              <a:rPr lang="ko-KR" altLang="en-US" sz="1400" dirty="0">
                <a:solidFill>
                  <a:schemeClr val="tx1"/>
                </a:solidFill>
              </a:rPr>
              <a:t>가 지속적으로 곱해지면서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 err="1">
                <a:solidFill>
                  <a:schemeClr val="tx1"/>
                </a:solidFill>
              </a:rPr>
              <a:t>해야할</a:t>
            </a:r>
            <a:r>
              <a:rPr lang="ko-KR" altLang="en-US" sz="1400" dirty="0">
                <a:solidFill>
                  <a:schemeClr val="tx1"/>
                </a:solidFill>
              </a:rPr>
              <a:t> 양 </a:t>
            </a:r>
            <a:r>
              <a:rPr lang="en-US" altLang="ko-KR" sz="1400" dirty="0">
                <a:solidFill>
                  <a:schemeClr val="tx1"/>
                </a:solidFill>
              </a:rPr>
              <a:t>(delta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weight)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에 수렴하는 현상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86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14938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이렇게 되는 근본적인 이유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tx1"/>
                </a:solidFill>
              </a:rPr>
              <a:t>출력함수인 </a:t>
            </a:r>
            <a:r>
              <a:rPr lang="en-US" altLang="ko-KR" sz="1800" b="1" dirty="0">
                <a:solidFill>
                  <a:schemeClr val="tx1"/>
                </a:solidFill>
              </a:rPr>
              <a:t>Sigmoid </a:t>
            </a:r>
            <a:r>
              <a:rPr lang="ko-KR" altLang="en-US" sz="1800" b="1" dirty="0">
                <a:solidFill>
                  <a:schemeClr val="tx1"/>
                </a:solidFill>
              </a:rPr>
              <a:t>함수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21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AC2E9-0770-42EE-B597-887282C6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57" y="1421542"/>
            <a:ext cx="3113789" cy="2811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B1D8CD-2EB1-41E2-BABA-FDBE18F5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23191"/>
            <a:ext cx="2717579" cy="995916"/>
          </a:xfrm>
          <a:prstGeom prst="rect">
            <a:avLst/>
          </a:prstGeom>
        </p:spPr>
      </p:pic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2875856" y="244394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Sigmoid </a:t>
            </a:r>
            <a:r>
              <a:rPr lang="ko-KR" altLang="en-US" sz="2000" dirty="0">
                <a:solidFill>
                  <a:schemeClr val="tx1"/>
                </a:solidFill>
              </a:rPr>
              <a:t>함수의 </a:t>
            </a:r>
            <a:r>
              <a:rPr lang="ko-KR" altLang="en-US" sz="2000" dirty="0" err="1">
                <a:solidFill>
                  <a:schemeClr val="tx1"/>
                </a:solidFill>
              </a:rPr>
              <a:t>미분값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014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59E16A-FD42-4EFD-A610-578ECEF1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21" y="2758921"/>
            <a:ext cx="5850913" cy="1481585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DF7031-CE40-448C-8BE0-E48DB7545B29}"/>
              </a:ext>
            </a:extLst>
          </p:cNvPr>
          <p:cNvGrpSpPr/>
          <p:nvPr/>
        </p:nvGrpSpPr>
        <p:grpSpPr>
          <a:xfrm>
            <a:off x="1485021" y="1420443"/>
            <a:ext cx="5904600" cy="1196297"/>
            <a:chOff x="-1026442" y="1918401"/>
            <a:chExt cx="5904600" cy="11962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1D8CD-2EB1-41E2-BABA-FDBE18F5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931" y="2418038"/>
              <a:ext cx="1900992" cy="696660"/>
            </a:xfrm>
            <a:prstGeom prst="rect">
              <a:avLst/>
            </a:prstGeom>
          </p:spPr>
        </p:pic>
        <p:sp>
          <p:nvSpPr>
            <p:cNvPr id="9" name="Google Shape;74;p15">
              <a:extLst>
                <a:ext uri="{FF2B5EF4-FFF2-40B4-BE49-F238E27FC236}">
                  <a16:creationId xmlns:a16="http://schemas.microsoft.com/office/drawing/2014/main" id="{1073934B-41BC-4B95-8EA9-A7932A33BC23}"/>
                </a:ext>
              </a:extLst>
            </p:cNvPr>
            <p:cNvSpPr txBox="1">
              <a:spLocks/>
            </p:cNvSpPr>
            <p:nvPr/>
          </p:nvSpPr>
          <p:spPr>
            <a:xfrm>
              <a:off x="-1026442" y="1918401"/>
              <a:ext cx="5904600" cy="539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Playfair Display"/>
                <a:buNone/>
                <a:defRPr sz="3600" b="0" i="0" u="none" strike="noStrike" cap="non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Sigmoid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함수의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미분값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F9A4C3A3-75CC-4AC7-BFE2-89A947200637}"/>
              </a:ext>
            </a:extLst>
          </p:cNvPr>
          <p:cNvSpPr txBox="1">
            <a:spLocks/>
          </p:cNvSpPr>
          <p:nvPr/>
        </p:nvSpPr>
        <p:spPr>
          <a:xfrm>
            <a:off x="3040919" y="2913680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함수의 최대값은 </a:t>
            </a:r>
            <a:r>
              <a:rPr lang="en-US" altLang="ko-KR" sz="1100" dirty="0">
                <a:solidFill>
                  <a:schemeClr val="tx1"/>
                </a:solidFill>
              </a:rPr>
              <a:t>¼, </a:t>
            </a:r>
            <a:r>
              <a:rPr lang="ko-KR" altLang="en-US" sz="1100" dirty="0">
                <a:solidFill>
                  <a:schemeClr val="tx1"/>
                </a:solidFill>
              </a:rPr>
              <a:t>최소값은 </a:t>
            </a:r>
            <a:r>
              <a:rPr lang="en-US" altLang="ko-KR" sz="1100" dirty="0">
                <a:solidFill>
                  <a:schemeClr val="tx1"/>
                </a:solidFill>
              </a:rPr>
              <a:t>0..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즉 </a:t>
            </a:r>
            <a:r>
              <a:rPr lang="ko-KR" altLang="en-US" sz="1100" dirty="0" err="1">
                <a:solidFill>
                  <a:schemeClr val="tx1"/>
                </a:solidFill>
              </a:rPr>
              <a:t>시그모이드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미분값은</a:t>
            </a:r>
            <a:r>
              <a:rPr lang="ko-KR" altLang="en-US" sz="1100" dirty="0">
                <a:solidFill>
                  <a:schemeClr val="tx1"/>
                </a:solidFill>
              </a:rPr>
              <a:t> 항상 </a:t>
            </a:r>
            <a:r>
              <a:rPr lang="en-US" altLang="ko-KR" sz="1100" dirty="0">
                <a:solidFill>
                  <a:schemeClr val="tx1"/>
                </a:solidFill>
              </a:rPr>
              <a:t>0~ ¼ </a:t>
            </a:r>
          </a:p>
        </p:txBody>
      </p:sp>
    </p:spTree>
    <p:extLst>
      <p:ext uri="{BB962C8B-B14F-4D97-AF65-F5344CB8AC3E}">
        <p14:creationId xmlns:p14="http://schemas.microsoft.com/office/powerpoint/2010/main" val="3938063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  <a:r>
              <a:rPr lang="ko-KR" altLang="en-US" sz="2000" dirty="0">
                <a:solidFill>
                  <a:schemeClr val="tx1"/>
                </a:solidFill>
              </a:rPr>
              <a:t>의 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485021" y="14204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Output function</a:t>
            </a:r>
            <a:r>
              <a:rPr lang="ko-KR" altLang="en-US" sz="1600" dirty="0">
                <a:solidFill>
                  <a:schemeClr val="tx1"/>
                </a:solidFill>
              </a:rPr>
              <a:t>을 바꾸자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r>
              <a:rPr lang="en-US" altLang="ko-KR" sz="1600" dirty="0">
                <a:solidFill>
                  <a:schemeClr val="tx1"/>
                </a:solidFill>
              </a:rPr>
              <a:t> Function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1463BC-C4EE-4D17-9EF8-D570AFE8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70" y="2231287"/>
            <a:ext cx="2996958" cy="948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F86ADF-0C95-4714-85BC-2930F178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37" y="2231287"/>
            <a:ext cx="2850728" cy="22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Vanishing Gradient Problem</a:t>
            </a:r>
            <a:r>
              <a:rPr lang="ko-KR" altLang="en-US" sz="2000" dirty="0">
                <a:solidFill>
                  <a:schemeClr val="tx1"/>
                </a:solidFill>
              </a:rPr>
              <a:t>의 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485021" y="14204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Output function</a:t>
            </a:r>
            <a:r>
              <a:rPr lang="ko-KR" altLang="en-US" sz="1600" dirty="0">
                <a:solidFill>
                  <a:schemeClr val="tx1"/>
                </a:solidFill>
              </a:rPr>
              <a:t>을 바꾸자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r>
              <a:rPr lang="en-US" altLang="ko-KR" sz="1600" dirty="0">
                <a:solidFill>
                  <a:schemeClr val="tx1"/>
                </a:solidFill>
              </a:rPr>
              <a:t> Function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31D7FD-0643-478E-84B0-BA149614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05" y="2275352"/>
            <a:ext cx="3054048" cy="2016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33A0FC-564C-4602-B74E-8D33208B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253" y="2231287"/>
            <a:ext cx="4572001" cy="21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2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Overfitting</a:t>
            </a:r>
          </a:p>
        </p:txBody>
      </p:sp>
      <p:sp>
        <p:nvSpPr>
          <p:cNvPr id="6" name="Google Shape;74;p15">
            <a:extLst>
              <a:ext uri="{FF2B5EF4-FFF2-40B4-BE49-F238E27FC236}">
                <a16:creationId xmlns:a16="http://schemas.microsoft.com/office/drawing/2014/main" id="{09C4F128-E35E-407F-ACCD-D87BAB013695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9406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2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1BC73066-85EB-428F-8193-A16469336AE0}"/>
              </a:ext>
            </a:extLst>
          </p:cNvPr>
          <p:cNvSpPr txBox="1">
            <a:spLocks/>
          </p:cNvSpPr>
          <p:nvPr/>
        </p:nvSpPr>
        <p:spPr>
          <a:xfrm>
            <a:off x="1619700" y="2456121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Vanishing Gradient Problem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117666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Deep Neural Network</a:t>
            </a:r>
            <a:r>
              <a:rPr lang="ko-KR" altLang="en-US" sz="2000" dirty="0">
                <a:solidFill>
                  <a:schemeClr val="tx1"/>
                </a:solidFill>
              </a:rPr>
              <a:t>의 문제점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부작용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90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C5B8CB-C6D1-484F-8622-1BAFB72D3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573787"/>
            <a:ext cx="5904600" cy="521903"/>
          </a:xfrm>
        </p:spPr>
        <p:txBody>
          <a:bodyPr/>
          <a:lstStyle/>
          <a:p>
            <a:r>
              <a:rPr lang="ko-KR" altLang="en-US" sz="2000" dirty="0"/>
              <a:t>분류의 </a:t>
            </a:r>
            <a:r>
              <a:rPr lang="ko-KR" altLang="en-US" sz="2000" dirty="0">
                <a:solidFill>
                  <a:srgbClr val="FF0000"/>
                </a:solidFill>
              </a:rPr>
              <a:t>결과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출력의 형태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D7118-BD18-4AF7-96CB-51789154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11" y="1354611"/>
            <a:ext cx="5257578" cy="29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02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32C517-FA86-4CFB-8591-4C7E6128617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2B9044-8576-4373-BAA1-C1F1649518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2F49F544-2E00-48F0-9DCB-50EE0EE4839F}"/>
              </a:ext>
            </a:extLst>
          </p:cNvPr>
          <p:cNvSpPr/>
          <p:nvPr/>
        </p:nvSpPr>
        <p:spPr>
          <a:xfrm>
            <a:off x="304799" y="377561"/>
            <a:ext cx="2892057" cy="2684616"/>
          </a:xfrm>
          <a:prstGeom prst="wedgeEllipseCallout">
            <a:avLst>
              <a:gd name="adj1" fmla="val -27314"/>
              <a:gd name="adj2" fmla="val 62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고양이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귀 두개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눈은 동그랗고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털이 있고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색깔은 검은색</a:t>
            </a:r>
            <a:r>
              <a:rPr lang="en-US" altLang="ko-KR" dirty="0">
                <a:solidFill>
                  <a:srgbClr val="FF0000"/>
                </a:solidFill>
              </a:rPr>
              <a:t>…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다리는 네 개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20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B79C38-A9A6-48E1-B9BE-CA4F01C7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46" y="3173055"/>
            <a:ext cx="3111795" cy="1749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73E6B4-A684-47D3-90AE-8CA88A72F3A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8" name="폭발: 14pt 7">
            <a:extLst>
              <a:ext uri="{FF2B5EF4-FFF2-40B4-BE49-F238E27FC236}">
                <a16:creationId xmlns:a16="http://schemas.microsoft.com/office/drawing/2014/main" id="{4065854E-FA35-44DD-9469-6707F2D5D04A}"/>
              </a:ext>
            </a:extLst>
          </p:cNvPr>
          <p:cNvSpPr/>
          <p:nvPr/>
        </p:nvSpPr>
        <p:spPr>
          <a:xfrm rot="899463">
            <a:off x="238989" y="1535411"/>
            <a:ext cx="3033823" cy="224701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!?!?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97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" name="Google Shape;74;p15">
            <a:extLst>
              <a:ext uri="{FF2B5EF4-FFF2-40B4-BE49-F238E27FC236}">
                <a16:creationId xmlns:a16="http://schemas.microsoft.com/office/drawing/2014/main" id="{28F75AC6-6BF0-4694-915D-C9EF0EFD1342}"/>
              </a:ext>
            </a:extLst>
          </p:cNvPr>
          <p:cNvSpPr txBox="1">
            <a:spLocks/>
          </p:cNvSpPr>
          <p:nvPr/>
        </p:nvSpPr>
        <p:spPr>
          <a:xfrm>
            <a:off x="1619700" y="446567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고양이를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학습해보자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68AA6-FEB7-465F-8DBD-5A2DE9C4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88" y="1181270"/>
            <a:ext cx="6996223" cy="3043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B79C38-A9A6-48E1-B9BE-CA4F01C7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46" y="3173055"/>
            <a:ext cx="3111795" cy="17497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C05B0AC-2B1E-4561-AC40-DC58E129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12281" y="3518570"/>
            <a:ext cx="1607419" cy="1607419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FAB0A06C-4E07-4DF0-A9A9-2F7629AAD177}"/>
              </a:ext>
            </a:extLst>
          </p:cNvPr>
          <p:cNvSpPr/>
          <p:nvPr/>
        </p:nvSpPr>
        <p:spPr>
          <a:xfrm>
            <a:off x="304799" y="377561"/>
            <a:ext cx="2892057" cy="2684616"/>
          </a:xfrm>
          <a:prstGeom prst="wedgeEllipseCallout">
            <a:avLst>
              <a:gd name="adj1" fmla="val -27314"/>
              <a:gd name="adj2" fmla="val 62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 </a:t>
            </a:r>
            <a:r>
              <a:rPr lang="ko-KR" altLang="en-US" dirty="0">
                <a:solidFill>
                  <a:schemeClr val="tx1"/>
                </a:solidFill>
              </a:rPr>
              <a:t>검은색 </a:t>
            </a:r>
            <a:r>
              <a:rPr lang="ko-KR" altLang="en-US" dirty="0" err="1">
                <a:solidFill>
                  <a:schemeClr val="tx1"/>
                </a:solidFill>
              </a:rPr>
              <a:t>아니잖아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이거 고양이 아니야</a:t>
            </a:r>
          </a:p>
        </p:txBody>
      </p:sp>
    </p:spTree>
    <p:extLst>
      <p:ext uri="{BB962C8B-B14F-4D97-AF65-F5344CB8AC3E}">
        <p14:creationId xmlns:p14="http://schemas.microsoft.com/office/powerpoint/2010/main" val="329239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699" y="137704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r>
              <a:rPr lang="ko-KR" altLang="en-US" sz="1600" dirty="0">
                <a:solidFill>
                  <a:schemeClr val="tx1"/>
                </a:solidFill>
              </a:rPr>
              <a:t>에 대해서 지나치게 많이 학습하여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다른 학습 데이터에 대한 범용성이 떨어지는 현상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43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r>
              <a:rPr lang="ko-KR" altLang="en-US" sz="1600" dirty="0">
                <a:solidFill>
                  <a:schemeClr val="tx1"/>
                </a:solidFill>
              </a:rPr>
              <a:t>에 대해서</a:t>
            </a:r>
            <a:r>
              <a:rPr lang="ko-KR" altLang="en-US" sz="1600" dirty="0">
                <a:solidFill>
                  <a:srgbClr val="FF0000"/>
                </a:solidFill>
              </a:rPr>
              <a:t>만 너무 많이 학습해서</a:t>
            </a:r>
            <a:r>
              <a:rPr lang="ko-KR" altLang="en-US" sz="1600" dirty="0">
                <a:solidFill>
                  <a:schemeClr val="tx1"/>
                </a:solidFill>
              </a:rPr>
              <a:t> 일어나는 현상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57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40A36-9F70-4E9B-B758-D1DB96D7B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"/>
          <a:stretch/>
        </p:blipFill>
        <p:spPr>
          <a:xfrm>
            <a:off x="2943087" y="1916628"/>
            <a:ext cx="3257825" cy="2853846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모델 파라미터에 비하여 학습 데이터가 너무 적은 경우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52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63E91D3C-B6BF-44A3-8595-29612DAA501A}"/>
              </a:ext>
            </a:extLst>
          </p:cNvPr>
          <p:cNvSpPr txBox="1">
            <a:spLocks/>
          </p:cNvSpPr>
          <p:nvPr/>
        </p:nvSpPr>
        <p:spPr>
          <a:xfrm>
            <a:off x="1619700" y="126311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그래서 </a:t>
            </a:r>
            <a:r>
              <a:rPr lang="en-US" altLang="ko-KR" sz="1600" dirty="0">
                <a:solidFill>
                  <a:schemeClr val="tx1"/>
                </a:solidFill>
              </a:rPr>
              <a:t>validation set</a:t>
            </a:r>
            <a:r>
              <a:rPr lang="ko-KR" altLang="en-US" sz="1600" dirty="0">
                <a:solidFill>
                  <a:schemeClr val="tx1"/>
                </a:solidFill>
              </a:rPr>
              <a:t>이 필요하다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BC66D-5484-49ED-9D5C-EB9284B3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04" y="1802698"/>
            <a:ext cx="4151792" cy="29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9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95915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이상적인 해결법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그냥 다양한 학습 데이터가 </a:t>
            </a:r>
            <a:r>
              <a:rPr lang="ko-KR" altLang="en-US" sz="1600" dirty="0" err="1">
                <a:solidFill>
                  <a:schemeClr val="tx1"/>
                </a:solidFill>
              </a:rPr>
              <a:t>정말정말정말정말</a:t>
            </a:r>
            <a:r>
              <a:rPr lang="ko-KR" altLang="en-US" sz="1600" dirty="0">
                <a:solidFill>
                  <a:schemeClr val="tx1"/>
                </a:solidFill>
              </a:rPr>
              <a:t> 많으면 된다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31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219307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현실적인 해결법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“</a:t>
            </a:r>
            <a:r>
              <a:rPr lang="ko-KR" altLang="en-US" sz="1600" dirty="0">
                <a:solidFill>
                  <a:srgbClr val="0070C0"/>
                </a:solidFill>
              </a:rPr>
              <a:t>작작 학습해</a:t>
            </a:r>
            <a:r>
              <a:rPr lang="en-US" altLang="ko-KR" sz="1600" dirty="0">
                <a:solidFill>
                  <a:srgbClr val="0070C0"/>
                </a:solidFill>
              </a:rPr>
              <a:t>.. </a:t>
            </a:r>
            <a:r>
              <a:rPr lang="ko-KR" altLang="en-US" sz="1600" dirty="0">
                <a:solidFill>
                  <a:srgbClr val="0070C0"/>
                </a:solidFill>
              </a:rPr>
              <a:t>너가 아는게 전부가 아니야</a:t>
            </a:r>
            <a:r>
              <a:rPr lang="en-US" altLang="ko-KR" sz="1600" dirty="0">
                <a:solidFill>
                  <a:srgbClr val="0070C0"/>
                </a:solidFill>
              </a:rPr>
              <a:t>…”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알려주기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9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선형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7345B-F0CA-4ED3-9101-C9D8D18B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82" y="1069299"/>
            <a:ext cx="6677247" cy="36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19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2193075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전체 </a:t>
            </a:r>
            <a:r>
              <a:rPr lang="en-US" altLang="ko-KR" sz="1600" dirty="0">
                <a:solidFill>
                  <a:schemeClr val="tx1"/>
                </a:solidFill>
              </a:rPr>
              <a:t>training data</a:t>
            </a:r>
            <a:r>
              <a:rPr lang="ko-KR" altLang="en-US" sz="1600" dirty="0">
                <a:solidFill>
                  <a:schemeClr val="tx1"/>
                </a:solidFill>
              </a:rPr>
              <a:t>를 모두 학습에 참여시키지 않고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일부의 조합</a:t>
            </a:r>
            <a:r>
              <a:rPr lang="ko-KR" altLang="en-US" sz="1600" dirty="0">
                <a:solidFill>
                  <a:schemeClr val="tx1"/>
                </a:solidFill>
              </a:rPr>
              <a:t>으로 참여시키기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20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37082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일부 </a:t>
            </a:r>
            <a:r>
              <a:rPr lang="en-US" altLang="ko-KR" sz="1600" dirty="0">
                <a:solidFill>
                  <a:schemeClr val="tx1"/>
                </a:solidFill>
              </a:rPr>
              <a:t>hidden layer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unit</a:t>
            </a:r>
            <a:r>
              <a:rPr lang="ko-KR" altLang="en-US" sz="1600" dirty="0">
                <a:solidFill>
                  <a:schemeClr val="tx1"/>
                </a:solidFill>
              </a:rPr>
              <a:t>을 없는 것처럼 계산하기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734BE-99BB-4D01-880D-55C0DB4DC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69"/>
          <a:stretch/>
        </p:blipFill>
        <p:spPr>
          <a:xfrm>
            <a:off x="1378233" y="1910408"/>
            <a:ext cx="2010009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3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: dropout</a:t>
            </a: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619700" y="1370823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일부 </a:t>
            </a:r>
            <a:r>
              <a:rPr lang="en-US" altLang="ko-KR" sz="1600" dirty="0">
                <a:solidFill>
                  <a:schemeClr val="tx1"/>
                </a:solidFill>
              </a:rPr>
              <a:t>hidden layer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unit</a:t>
            </a:r>
            <a:r>
              <a:rPr lang="ko-KR" altLang="en-US" sz="1600" dirty="0">
                <a:solidFill>
                  <a:schemeClr val="tx1"/>
                </a:solidFill>
              </a:rPr>
              <a:t>을 없는 것처럼 계산하기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97A0DC-4850-44CE-BCE4-8E98931F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910408"/>
            <a:ext cx="6989135" cy="2603402"/>
          </a:xfrm>
          <a:prstGeom prst="rect">
            <a:avLst/>
          </a:prstGeom>
        </p:spPr>
      </p:pic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06524FF2-50B1-43B6-AB4C-6F44621812AD}"/>
              </a:ext>
            </a:extLst>
          </p:cNvPr>
          <p:cNvSpPr txBox="1">
            <a:spLocks/>
          </p:cNvSpPr>
          <p:nvPr/>
        </p:nvSpPr>
        <p:spPr>
          <a:xfrm>
            <a:off x="3090536" y="350087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다양한 조합으로 </a:t>
            </a:r>
            <a:r>
              <a:rPr lang="en-US" altLang="ko-KR" sz="1600" dirty="0">
                <a:solidFill>
                  <a:schemeClr val="tx1"/>
                </a:solidFill>
              </a:rPr>
              <a:t>training</a:t>
            </a:r>
            <a:r>
              <a:rPr lang="ko-KR" altLang="en-US" sz="1600" dirty="0">
                <a:solidFill>
                  <a:schemeClr val="tx1"/>
                </a:solidFill>
              </a:rPr>
              <a:t>이 가능하다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8693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FE6D2960-D364-4439-9192-371256743A95}"/>
              </a:ext>
            </a:extLst>
          </p:cNvPr>
          <p:cNvSpPr txBox="1">
            <a:spLocks/>
          </p:cNvSpPr>
          <p:nvPr/>
        </p:nvSpPr>
        <p:spPr>
          <a:xfrm>
            <a:off x="1619700" y="609599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Overfitting</a:t>
            </a:r>
            <a:r>
              <a:rPr lang="ko-KR" altLang="en-US" sz="2000" dirty="0">
                <a:solidFill>
                  <a:schemeClr val="tx1"/>
                </a:solidFill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해결</a:t>
            </a:r>
            <a:r>
              <a:rPr lang="en-US" altLang="ko-KR" sz="2000" dirty="0">
                <a:solidFill>
                  <a:schemeClr val="tx1"/>
                </a:solidFill>
              </a:rPr>
              <a:t>2 : </a:t>
            </a:r>
            <a:r>
              <a:rPr lang="ko-KR" altLang="en-US" sz="2000" dirty="0">
                <a:solidFill>
                  <a:schemeClr val="tx1"/>
                </a:solidFill>
              </a:rPr>
              <a:t>데이터 재가공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Google Shape;74;p15">
            <a:extLst>
              <a:ext uri="{FF2B5EF4-FFF2-40B4-BE49-F238E27FC236}">
                <a16:creationId xmlns:a16="http://schemas.microsoft.com/office/drawing/2014/main" id="{1073934B-41BC-4B95-8EA9-A7932A33BC23}"/>
              </a:ext>
            </a:extLst>
          </p:cNvPr>
          <p:cNvSpPr txBox="1">
            <a:spLocks/>
          </p:cNvSpPr>
          <p:nvPr/>
        </p:nvSpPr>
        <p:spPr>
          <a:xfrm>
            <a:off x="1959942" y="3079122"/>
            <a:ext cx="5904600" cy="53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이미 확보한 샘플 데이터를 일정하게 가공하여 양을 늘리기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 err="1">
                <a:solidFill>
                  <a:schemeClr val="tx1"/>
                </a:solidFill>
              </a:rPr>
              <a:t>e.g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이미지의 평행이동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대칭이동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회전 등의 기하학적 변환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픽셀의 </a:t>
            </a:r>
            <a:r>
              <a:rPr lang="ko-KR" altLang="en-US" sz="1200" dirty="0" err="1">
                <a:solidFill>
                  <a:schemeClr val="tx1"/>
                </a:solidFill>
              </a:rPr>
              <a:t>명암값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색에 변동을 가한 결과 이미지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가우스 분포를 따르는 랜덤 노이즈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65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991850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여담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supervised learning </a:t>
            </a:r>
            <a:r>
              <a:rPr lang="en-US" altLang="ko-KR" sz="1400" dirty="0"/>
              <a:t>(</a:t>
            </a:r>
            <a:r>
              <a:rPr lang="ko-KR" altLang="en-US" sz="1400" dirty="0"/>
              <a:t>답이 있는 학습</a:t>
            </a:r>
            <a:r>
              <a:rPr lang="en-US" altLang="ko-KR" sz="14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vs </a:t>
            </a:r>
            <a:br>
              <a:rPr lang="en-US" altLang="ko-KR" sz="2000" dirty="0"/>
            </a:br>
            <a:r>
              <a:rPr lang="en-US" altLang="ko-KR" sz="2000" dirty="0"/>
              <a:t>non-supervised learning </a:t>
            </a:r>
            <a:r>
              <a:rPr lang="en-US" altLang="ko-KR" sz="1400" dirty="0"/>
              <a:t>(</a:t>
            </a:r>
            <a:r>
              <a:rPr lang="ko-KR" altLang="en-US" sz="1400" dirty="0"/>
              <a:t>답이 없는 학습</a:t>
            </a:r>
            <a:r>
              <a:rPr lang="en-US" altLang="ko-KR" sz="1400" dirty="0"/>
              <a:t>)</a:t>
            </a:r>
            <a:endParaRPr lang="en-US" altLang="ko-KR" sz="20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09C53-DABD-4B4C-9E04-7B4B3E754A87}"/>
              </a:ext>
            </a:extLst>
          </p:cNvPr>
          <p:cNvSpPr txBox="1"/>
          <p:nvPr/>
        </p:nvSpPr>
        <p:spPr>
          <a:xfrm>
            <a:off x="2286000" y="35745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3"/>
              </a:rPr>
              <a:t>https://marobiana.tistory.com/155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16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SoftMax</a:t>
            </a:r>
            <a:r>
              <a:rPr lang="ko-KR" altLang="en-US" sz="2000" dirty="0"/>
              <a:t>를 이용한 확률로의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F528C-4777-4FBE-87DB-ACA7AC79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40" y="970635"/>
            <a:ext cx="5145051" cy="33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3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DA52E4-9F15-444A-86CB-A387B8B0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8"/>
          <a:stretch/>
        </p:blipFill>
        <p:spPr>
          <a:xfrm>
            <a:off x="1631706" y="1118603"/>
            <a:ext cx="5928613" cy="3498035"/>
          </a:xfrm>
          <a:prstGeom prst="rect">
            <a:avLst/>
          </a:prstGeom>
        </p:spPr>
      </p:pic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34F24B9A-30CE-4394-AF6E-53E30D422B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31706" y="511955"/>
            <a:ext cx="5904600" cy="557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회귀 </a:t>
            </a:r>
            <a:r>
              <a:rPr lang="en-US" altLang="ko-KR" sz="2000" dirty="0"/>
              <a:t>(Regression)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829802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1149</Words>
  <Application>Microsoft Office PowerPoint</Application>
  <PresentationFormat>화면 슬라이드 쇼(16:9)</PresentationFormat>
  <Paragraphs>246</Paragraphs>
  <Slides>74</Slides>
  <Notes>74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PT Serif</vt:lpstr>
      <vt:lpstr>Arial</vt:lpstr>
      <vt:lpstr>Playfair Display</vt:lpstr>
      <vt:lpstr>궁서</vt:lpstr>
      <vt:lpstr>Noto Sans</vt:lpstr>
      <vt:lpstr>Portia template</vt:lpstr>
      <vt:lpstr>학습을 통한 문제해결</vt:lpstr>
      <vt:lpstr>분류</vt:lpstr>
      <vt:lpstr>분류 문제들과 더 다양한 목적함수(오차함수)</vt:lpstr>
      <vt:lpstr>분류 문제들과 더 다양한 목적함수(오차함수)</vt:lpstr>
      <vt:lpstr>Regression, Binary Classification, Multi-Class Classification과 더 다양한 목적함수(오차함수)</vt:lpstr>
      <vt:lpstr>분류의 결과 - 출력의 형태</vt:lpstr>
      <vt:lpstr>선형 분류</vt:lpstr>
      <vt:lpstr>SoftMax를 이용한 확률로의 분류</vt:lpstr>
      <vt:lpstr>회귀 (Regression)</vt:lpstr>
      <vt:lpstr>이항 분류 (Binary Classification) </vt:lpstr>
      <vt:lpstr>PowerPoint 프레젠테이션</vt:lpstr>
      <vt:lpstr>다항 분류 (Multi Class Classification) </vt:lpstr>
      <vt:lpstr>다항 분류 (Multi Class Classification) </vt:lpstr>
      <vt:lpstr>분류 유형에 따라 사용되는 활성화 함수/ 오차함수</vt:lpstr>
      <vt:lpstr>PowerPoint 프레젠테이션</vt:lpstr>
      <vt:lpstr>PowerPoint 프레젠테이션</vt:lpstr>
      <vt:lpstr>Optimizers – 미분이 정말 최선일까</vt:lpstr>
      <vt:lpstr>Optimizers – weight update 방법</vt:lpstr>
      <vt:lpstr>PowerPoint 프레젠테이션</vt:lpstr>
      <vt:lpstr>batch vs mini-batch</vt:lpstr>
      <vt:lpstr>Stochastic gradient descent  (확률적 경사하강법)</vt:lpstr>
      <vt:lpstr>학습률(𝝐)의 결정 방법</vt:lpstr>
      <vt:lpstr>학습률(𝝐)의 결정 방법 – 1. Learning Rate Decay</vt:lpstr>
      <vt:lpstr>학습률(𝝐)의 결정 방법 – 2. 각 층마다 서로 다른 값 쓰기 </vt:lpstr>
      <vt:lpstr>Stochastic Gradient Descent (SGD)의 문제</vt:lpstr>
      <vt:lpstr>그래서 도입된 개념 - Momentum</vt:lpstr>
      <vt:lpstr>그래서 도입된 개념 - Momentum</vt:lpstr>
      <vt:lpstr>Etc. 이 밖의 다른 최적화 방법론  http://shuuki4.github.io/deep%20learning/2016/05/20/Gradient-Descent-Algorithm-Overview.html</vt:lpstr>
      <vt:lpstr>학습이 끝난 뒤에?</vt:lpstr>
      <vt:lpstr>일반화 작업!</vt:lpstr>
      <vt:lpstr>Generalization</vt:lpstr>
      <vt:lpstr>Generalization</vt:lpstr>
      <vt:lpstr>Generalization</vt:lpstr>
      <vt:lpstr>Generalization</vt:lpstr>
      <vt:lpstr>Generalization</vt:lpstr>
      <vt:lpstr>Validation Set vs Test Set</vt:lpstr>
      <vt:lpstr>Validation Set :  학습에 관여 vs Test Set : 학습에 관여 X</vt:lpstr>
      <vt:lpstr>Validation Set :  학습에 관여 vs Test Set : 학습에 관여 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(여담) supervised learning (답이 있는 학습) vs  non-supervised learning (답이 없는 학습)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기초 다지기</dc:title>
  <dc:creator>minchul</dc:creator>
  <cp:lastModifiedBy>tegongkang@gmail.com</cp:lastModifiedBy>
  <cp:revision>312</cp:revision>
  <dcterms:modified xsi:type="dcterms:W3CDTF">2021-01-27T07:26:27Z</dcterms:modified>
</cp:coreProperties>
</file>